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4" r:id="rId4"/>
    <p:sldId id="265" r:id="rId5"/>
    <p:sldId id="266" r:id="rId6"/>
    <p:sldId id="267" r:id="rId7"/>
    <p:sldId id="268" r:id="rId8"/>
    <p:sldId id="261" r:id="rId9"/>
    <p:sldId id="262" r:id="rId10"/>
    <p:sldId id="26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7" autoAdjust="0"/>
    <p:restoredTop sz="94660"/>
  </p:normalViewPr>
  <p:slideViewPr>
    <p:cSldViewPr snapToGrid="0">
      <p:cViewPr>
        <p:scale>
          <a:sx n="80" d="100"/>
          <a:sy n="80" d="100"/>
        </p:scale>
        <p:origin x="24"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74423" y="802298"/>
            <a:ext cx="8637073" cy="2920713"/>
          </a:xfrm>
        </p:spPr>
        <p:txBody>
          <a:bodyPr bIns="0" anchor="b">
            <a:normAutofit/>
          </a:bodyPr>
          <a:lstStyle>
            <a:lvl1pPr algn="ctr">
              <a:defRPr sz="6600"/>
            </a:lvl1pPr>
          </a:lstStyle>
          <a:p>
            <a:r>
              <a:rPr lang="en-US"/>
              <a:t>Click to edit Master title style</a:t>
            </a:r>
            <a:endParaRPr lang="en-US" dirty="0"/>
          </a:p>
        </p:txBody>
      </p:sp>
      <p:sp>
        <p:nvSpPr>
          <p:cNvPr id="3" name="Subtitle 2"/>
          <p:cNvSpPr>
            <a:spLocks noGrp="1"/>
          </p:cNvSpPr>
          <p:nvPr>
            <p:ph type="subTitle" idx="1"/>
          </p:nvPr>
        </p:nvSpPr>
        <p:spPr>
          <a:xfrm>
            <a:off x="1774424" y="3724074"/>
            <a:ext cx="8637072" cy="977621"/>
          </a:xfrm>
        </p:spPr>
        <p:txBody>
          <a:bodyPr tIns="91440" bIns="91440">
            <a:normAutofit/>
          </a:bodyPr>
          <a:lstStyle>
            <a:lvl1pPr marL="0" indent="0" algn="ctr">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5/4/2018</a:t>
            </a:fld>
            <a:endParaRPr lang="en-US" dirty="0"/>
          </a:p>
        </p:txBody>
      </p:sp>
      <p:sp>
        <p:nvSpPr>
          <p:cNvPr id="5" name="Footer Placeholder 4"/>
          <p:cNvSpPr>
            <a:spLocks noGrp="1"/>
          </p:cNvSpPr>
          <p:nvPr>
            <p:ph type="ftr" sz="quarter" idx="11"/>
          </p:nvPr>
        </p:nvSpPr>
        <p:spPr>
          <a:xfrm>
            <a:off x="1451579" y="329307"/>
            <a:ext cx="5626774" cy="309201"/>
          </a:xfrm>
        </p:spPr>
        <p:txBody>
          <a:bodyPr/>
          <a:lstStyle/>
          <a:p>
            <a:endParaRPr lang="en-US" dirty="0"/>
          </a:p>
        </p:txBody>
      </p:sp>
      <p:sp>
        <p:nvSpPr>
          <p:cNvPr id="6" name="Slide Number Placeholder 5"/>
          <p:cNvSpPr>
            <a:spLocks noGrp="1"/>
          </p:cNvSpPr>
          <p:nvPr>
            <p:ph type="sldNum" sz="quarter" idx="12"/>
          </p:nvPr>
        </p:nvSpPr>
        <p:spPr>
          <a:xfrm>
            <a:off x="476834" y="798973"/>
            <a:ext cx="811019" cy="503578"/>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7052"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518654"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74423" y="1756130"/>
            <a:ext cx="8643154" cy="1969007"/>
          </a:xfrm>
        </p:spPr>
        <p:txBody>
          <a:bodyPr anchor="b">
            <a:normAutofit/>
          </a:bodyPr>
          <a:lstStyle>
            <a:lvl1pPr algn="ctr">
              <a:defRPr sz="3600"/>
            </a:lvl1pPr>
          </a:lstStyle>
          <a:p>
            <a:r>
              <a:rPr lang="en-US"/>
              <a:t>Click to edit Master title style</a:t>
            </a:r>
            <a:endParaRPr lang="en-US" dirty="0"/>
          </a:p>
        </p:txBody>
      </p:sp>
      <p:sp>
        <p:nvSpPr>
          <p:cNvPr id="3" name="Text Placeholder 2"/>
          <p:cNvSpPr>
            <a:spLocks noGrp="1"/>
          </p:cNvSpPr>
          <p:nvPr>
            <p:ph type="body" idx="1"/>
          </p:nvPr>
        </p:nvSpPr>
        <p:spPr>
          <a:xfrm>
            <a:off x="1774423" y="3725137"/>
            <a:ext cx="8643154" cy="1093987"/>
          </a:xfrm>
        </p:spPr>
        <p:txBody>
          <a:bodyPr tIns="91440">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293577"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488654"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54140" y="2017343"/>
            <a:ext cx="4488654"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295603"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488794"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488794"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56025" y="2023003"/>
            <a:ext cx="4488794"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56025" y="2821491"/>
            <a:ext cx="4488794"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5/4/2018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5/4/2018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2961967" cy="2406518"/>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473032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2961967"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2"/>
            <a:ext cx="5532328" cy="1922299"/>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200" dirty="0"/>
            </a:lvl1pPr>
          </a:lstStyle>
          <a:p>
            <a:pPr lvl="0" algn="ctr"/>
            <a:r>
              <a:rPr lang="en-US"/>
              <a:t>Click icon to add picture</a:t>
            </a:r>
            <a:endParaRPr lang="en-US" dirty="0"/>
          </a:p>
        </p:txBody>
      </p:sp>
      <p:sp>
        <p:nvSpPr>
          <p:cNvPr id="4" name="Text Placeholder 3"/>
          <p:cNvSpPr>
            <a:spLocks noGrp="1"/>
          </p:cNvSpPr>
          <p:nvPr>
            <p:ph type="body" sz="half" idx="2"/>
          </p:nvPr>
        </p:nvSpPr>
        <p:spPr>
          <a:xfrm>
            <a:off x="1450329" y="3059600"/>
            <a:ext cx="5524404" cy="2090134"/>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5/4/2018</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51579" y="804519"/>
            <a:ext cx="9291215" cy="104923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29121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42079"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5/4/2018</a:t>
            </a:fld>
            <a:endParaRPr lang="en-US" dirty="0"/>
          </a:p>
        </p:txBody>
      </p:sp>
      <p:sp>
        <p:nvSpPr>
          <p:cNvPr id="5" name="Footer Placeholder 4"/>
          <p:cNvSpPr>
            <a:spLocks noGrp="1"/>
          </p:cNvSpPr>
          <p:nvPr>
            <p:ph type="ftr" sz="quarter" idx="3"/>
          </p:nvPr>
        </p:nvSpPr>
        <p:spPr>
          <a:xfrm>
            <a:off x="1451579" y="329307"/>
            <a:ext cx="562677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sp>
        <p:nvSpPr>
          <p:cNvPr id="9" name="Rectangle 8"/>
          <p:cNvSpPr/>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12" name="Straight Connector 11"/>
          <p:cNvCxnSpPr/>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sz="3200" b="0" i="0" kern="1200" cap="all">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B4D59-A8AF-4AE2-8AC6-04B4D0677537}"/>
              </a:ext>
            </a:extLst>
          </p:cNvPr>
          <p:cNvSpPr>
            <a:spLocks noGrp="1"/>
          </p:cNvSpPr>
          <p:nvPr>
            <p:ph type="ctrTitle"/>
          </p:nvPr>
        </p:nvSpPr>
        <p:spPr>
          <a:xfrm>
            <a:off x="1290637" y="966787"/>
            <a:ext cx="9610725" cy="3998118"/>
          </a:xfrm>
        </p:spPr>
        <p:txBody>
          <a:bodyPr>
            <a:normAutofit/>
          </a:bodyPr>
          <a:lstStyle/>
          <a:p>
            <a:r>
              <a:rPr lang="en-US" dirty="0"/>
              <a:t>What genres of movies do best in terms of ratings and  revenues?</a:t>
            </a:r>
          </a:p>
        </p:txBody>
      </p:sp>
    </p:spTree>
    <p:extLst>
      <p:ext uri="{BB962C8B-B14F-4D97-AF65-F5344CB8AC3E}">
        <p14:creationId xmlns:p14="http://schemas.microsoft.com/office/powerpoint/2010/main" val="3575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C48BB-0243-49FE-9E98-672D454CC2D0}"/>
              </a:ext>
            </a:extLst>
          </p:cNvPr>
          <p:cNvSpPr>
            <a:spLocks noGrp="1"/>
          </p:cNvSpPr>
          <p:nvPr>
            <p:ph type="title"/>
          </p:nvPr>
        </p:nvSpPr>
        <p:spPr>
          <a:xfrm>
            <a:off x="1450392" y="222058"/>
            <a:ext cx="9291215" cy="1049235"/>
          </a:xfrm>
        </p:spPr>
        <p:txBody>
          <a:bodyPr/>
          <a:lstStyle/>
          <a:p>
            <a:r>
              <a:rPr lang="en-US" dirty="0"/>
              <a:t>application: Using Rotten Tomatoes </a:t>
            </a:r>
          </a:p>
        </p:txBody>
      </p:sp>
      <p:pic>
        <p:nvPicPr>
          <p:cNvPr id="4" name="Content Placeholder 3">
            <a:extLst>
              <a:ext uri="{FF2B5EF4-FFF2-40B4-BE49-F238E27FC236}">
                <a16:creationId xmlns:a16="http://schemas.microsoft.com/office/drawing/2014/main" id="{3DDABF2C-2E71-48B7-BA34-758E8D6BB3D3}"/>
              </a:ext>
            </a:extLst>
          </p:cNvPr>
          <p:cNvPicPr>
            <a:picLocks noGrp="1" noChangeAspect="1"/>
          </p:cNvPicPr>
          <p:nvPr>
            <p:ph idx="1"/>
          </p:nvPr>
        </p:nvPicPr>
        <p:blipFill rotWithShape="1">
          <a:blip r:embed="rId2"/>
          <a:srcRect l="8082" t="13633" r="33503" b="10114"/>
          <a:stretch/>
        </p:blipFill>
        <p:spPr>
          <a:xfrm>
            <a:off x="2238379" y="1202499"/>
            <a:ext cx="7614408" cy="5591023"/>
          </a:xfrm>
          <a:prstGeom prst="rect">
            <a:avLst/>
          </a:prstGeom>
        </p:spPr>
      </p:pic>
    </p:spTree>
    <p:extLst>
      <p:ext uri="{BB962C8B-B14F-4D97-AF65-F5344CB8AC3E}">
        <p14:creationId xmlns:p14="http://schemas.microsoft.com/office/powerpoint/2010/main" val="3612440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7A36C-41D7-4023-B6F6-08AA0A2D6951}"/>
              </a:ext>
            </a:extLst>
          </p:cNvPr>
          <p:cNvSpPr>
            <a:spLocks noGrp="1"/>
          </p:cNvSpPr>
          <p:nvPr>
            <p:ph type="title"/>
          </p:nvPr>
        </p:nvSpPr>
        <p:spPr>
          <a:xfrm>
            <a:off x="1351370" y="121850"/>
            <a:ext cx="9291215" cy="1049235"/>
          </a:xfrm>
        </p:spPr>
        <p:txBody>
          <a:bodyPr/>
          <a:lstStyle/>
          <a:p>
            <a:r>
              <a:rPr lang="en-US" dirty="0"/>
              <a:t>Data Collection from IMDB- Sorting according to the Gross US Income:</a:t>
            </a:r>
          </a:p>
        </p:txBody>
      </p:sp>
      <p:pic>
        <p:nvPicPr>
          <p:cNvPr id="4" name="Content Placeholder 3">
            <a:extLst>
              <a:ext uri="{FF2B5EF4-FFF2-40B4-BE49-F238E27FC236}">
                <a16:creationId xmlns:a16="http://schemas.microsoft.com/office/drawing/2014/main" id="{DC247FD2-E929-4E01-BBAE-8BB576FCFEA4}"/>
              </a:ext>
            </a:extLst>
          </p:cNvPr>
          <p:cNvPicPr>
            <a:picLocks noGrp="1" noChangeAspect="1"/>
          </p:cNvPicPr>
          <p:nvPr>
            <p:ph idx="1"/>
          </p:nvPr>
        </p:nvPicPr>
        <p:blipFill rotWithShape="1">
          <a:blip r:embed="rId2"/>
          <a:srcRect l="14474" t="9879" r="9096" b="34828"/>
          <a:stretch/>
        </p:blipFill>
        <p:spPr>
          <a:xfrm>
            <a:off x="525494" y="1447310"/>
            <a:ext cx="10942965" cy="4453101"/>
          </a:xfrm>
          <a:prstGeom prst="rect">
            <a:avLst/>
          </a:prstGeom>
        </p:spPr>
      </p:pic>
    </p:spTree>
    <p:extLst>
      <p:ext uri="{BB962C8B-B14F-4D97-AF65-F5344CB8AC3E}">
        <p14:creationId xmlns:p14="http://schemas.microsoft.com/office/powerpoint/2010/main" val="2419774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7A36C-41D7-4023-B6F6-08AA0A2D6951}"/>
              </a:ext>
            </a:extLst>
          </p:cNvPr>
          <p:cNvSpPr>
            <a:spLocks noGrp="1"/>
          </p:cNvSpPr>
          <p:nvPr>
            <p:ph type="title"/>
          </p:nvPr>
        </p:nvSpPr>
        <p:spPr>
          <a:xfrm>
            <a:off x="1351370" y="112325"/>
            <a:ext cx="9291215" cy="1049235"/>
          </a:xfrm>
        </p:spPr>
        <p:txBody>
          <a:bodyPr/>
          <a:lstStyle/>
          <a:p>
            <a:r>
              <a:rPr lang="en-US" dirty="0"/>
              <a:t>Data Collection from IMDB- Sorting according to Ratings:</a:t>
            </a:r>
          </a:p>
        </p:txBody>
      </p:sp>
      <p:sp>
        <p:nvSpPr>
          <p:cNvPr id="4" name="Content Placeholder 3">
            <a:extLst>
              <a:ext uri="{FF2B5EF4-FFF2-40B4-BE49-F238E27FC236}">
                <a16:creationId xmlns:a16="http://schemas.microsoft.com/office/drawing/2014/main" id="{05FEEC57-5DD2-4AAB-AA97-D0263A6EBAAD}"/>
              </a:ext>
            </a:extLst>
          </p:cNvPr>
          <p:cNvSpPr>
            <a:spLocks noGrp="1"/>
          </p:cNvSpPr>
          <p:nvPr>
            <p:ph idx="1"/>
          </p:nvPr>
        </p:nvSpPr>
        <p:spPr/>
        <p:txBody>
          <a:bodyPr/>
          <a:lstStyle/>
          <a:p>
            <a:endParaRPr lang="en-US"/>
          </a:p>
        </p:txBody>
      </p:sp>
      <p:pic>
        <p:nvPicPr>
          <p:cNvPr id="7" name="Content Placeholder 5">
            <a:extLst>
              <a:ext uri="{FF2B5EF4-FFF2-40B4-BE49-F238E27FC236}">
                <a16:creationId xmlns:a16="http://schemas.microsoft.com/office/drawing/2014/main" id="{78C18739-22EB-4371-A5D1-53F8A2B13CCC}"/>
              </a:ext>
            </a:extLst>
          </p:cNvPr>
          <p:cNvPicPr>
            <a:picLocks noChangeAspect="1"/>
          </p:cNvPicPr>
          <p:nvPr/>
        </p:nvPicPr>
        <p:blipFill rotWithShape="1">
          <a:blip r:embed="rId2"/>
          <a:srcRect l="14378" t="11007" r="8676" b="23571"/>
          <a:stretch/>
        </p:blipFill>
        <p:spPr>
          <a:xfrm>
            <a:off x="525494" y="1456835"/>
            <a:ext cx="10885456" cy="4453101"/>
          </a:xfrm>
          <a:prstGeom prst="rect">
            <a:avLst/>
          </a:prstGeom>
        </p:spPr>
      </p:pic>
    </p:spTree>
    <p:extLst>
      <p:ext uri="{BB962C8B-B14F-4D97-AF65-F5344CB8AC3E}">
        <p14:creationId xmlns:p14="http://schemas.microsoft.com/office/powerpoint/2010/main" val="6275146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7A36C-41D7-4023-B6F6-08AA0A2D6951}"/>
              </a:ext>
            </a:extLst>
          </p:cNvPr>
          <p:cNvSpPr>
            <a:spLocks noGrp="1"/>
          </p:cNvSpPr>
          <p:nvPr>
            <p:ph type="title"/>
          </p:nvPr>
        </p:nvSpPr>
        <p:spPr>
          <a:xfrm>
            <a:off x="1351370" y="121850"/>
            <a:ext cx="9291215" cy="1049235"/>
          </a:xfrm>
        </p:spPr>
        <p:txBody>
          <a:bodyPr/>
          <a:lstStyle/>
          <a:p>
            <a:r>
              <a:rPr lang="en-US" dirty="0"/>
              <a:t>Data Collection from IMDB- Sorting according to the Gross US </a:t>
            </a:r>
            <a:r>
              <a:rPr lang="en-US" dirty="0" err="1"/>
              <a:t>metascore</a:t>
            </a:r>
            <a:r>
              <a:rPr lang="en-US" dirty="0"/>
              <a:t>:</a:t>
            </a:r>
          </a:p>
        </p:txBody>
      </p:sp>
      <p:pic>
        <p:nvPicPr>
          <p:cNvPr id="6" name="Content Placeholder 4">
            <a:extLst>
              <a:ext uri="{FF2B5EF4-FFF2-40B4-BE49-F238E27FC236}">
                <a16:creationId xmlns:a16="http://schemas.microsoft.com/office/drawing/2014/main" id="{7AA12313-7A39-419A-91F2-D3F8E9EED2D1}"/>
              </a:ext>
            </a:extLst>
          </p:cNvPr>
          <p:cNvPicPr>
            <a:picLocks noChangeAspect="1"/>
          </p:cNvPicPr>
          <p:nvPr/>
        </p:nvPicPr>
        <p:blipFill rotWithShape="1">
          <a:blip r:embed="rId2"/>
          <a:srcRect l="14359" t="14421" r="8715" b="74489"/>
          <a:stretch/>
        </p:blipFill>
        <p:spPr>
          <a:xfrm>
            <a:off x="525494" y="1447311"/>
            <a:ext cx="10885456" cy="629140"/>
          </a:xfrm>
          <a:prstGeom prst="rect">
            <a:avLst/>
          </a:prstGeom>
        </p:spPr>
      </p:pic>
      <p:pic>
        <p:nvPicPr>
          <p:cNvPr id="7" name="Content Placeholder 4">
            <a:extLst>
              <a:ext uri="{FF2B5EF4-FFF2-40B4-BE49-F238E27FC236}">
                <a16:creationId xmlns:a16="http://schemas.microsoft.com/office/drawing/2014/main" id="{74FDA2B3-5B22-4678-B369-8C3AC45E99E2}"/>
              </a:ext>
            </a:extLst>
          </p:cNvPr>
          <p:cNvPicPr>
            <a:picLocks noChangeAspect="1"/>
          </p:cNvPicPr>
          <p:nvPr/>
        </p:nvPicPr>
        <p:blipFill rotWithShape="1">
          <a:blip r:embed="rId2"/>
          <a:srcRect l="14359" t="29709" r="8715" b="7080"/>
          <a:stretch/>
        </p:blipFill>
        <p:spPr>
          <a:xfrm>
            <a:off x="525494" y="2076451"/>
            <a:ext cx="10885456" cy="3585836"/>
          </a:xfrm>
          <a:prstGeom prst="rect">
            <a:avLst/>
          </a:prstGeom>
        </p:spPr>
      </p:pic>
    </p:spTree>
    <p:extLst>
      <p:ext uri="{BB962C8B-B14F-4D97-AF65-F5344CB8AC3E}">
        <p14:creationId xmlns:p14="http://schemas.microsoft.com/office/powerpoint/2010/main" val="1694045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C9D0F5E-69CF-4FE2-8299-084A952D5C2A}"/>
              </a:ext>
            </a:extLst>
          </p:cNvPr>
          <p:cNvSpPr>
            <a:spLocks noGrp="1"/>
          </p:cNvSpPr>
          <p:nvPr>
            <p:ph type="title"/>
          </p:nvPr>
        </p:nvSpPr>
        <p:spPr>
          <a:xfrm>
            <a:off x="1501683" y="200007"/>
            <a:ext cx="9291215" cy="1049235"/>
          </a:xfrm>
        </p:spPr>
        <p:txBody>
          <a:bodyPr/>
          <a:lstStyle/>
          <a:p>
            <a:r>
              <a:rPr lang="en-US" dirty="0"/>
              <a:t>Data collected from Facebook Fan pages: The Force Awakens</a:t>
            </a:r>
          </a:p>
        </p:txBody>
      </p:sp>
      <p:sp>
        <p:nvSpPr>
          <p:cNvPr id="8" name="Content Placeholder 7">
            <a:extLst>
              <a:ext uri="{FF2B5EF4-FFF2-40B4-BE49-F238E27FC236}">
                <a16:creationId xmlns:a16="http://schemas.microsoft.com/office/drawing/2014/main" id="{5FB8E153-302E-450A-86AF-DE46692E50E9}"/>
              </a:ext>
            </a:extLst>
          </p:cNvPr>
          <p:cNvSpPr>
            <a:spLocks noGrp="1"/>
          </p:cNvSpPr>
          <p:nvPr>
            <p:ph idx="1"/>
          </p:nvPr>
        </p:nvSpPr>
        <p:spPr/>
        <p:txBody>
          <a:bodyPr/>
          <a:lstStyle/>
          <a:p>
            <a:endParaRPr lang="en-US"/>
          </a:p>
        </p:txBody>
      </p:sp>
      <p:pic>
        <p:nvPicPr>
          <p:cNvPr id="9" name="Picture 8">
            <a:extLst>
              <a:ext uri="{FF2B5EF4-FFF2-40B4-BE49-F238E27FC236}">
                <a16:creationId xmlns:a16="http://schemas.microsoft.com/office/drawing/2014/main" id="{33CAAF1A-3801-4045-86AC-C60482F4D0E5}"/>
              </a:ext>
            </a:extLst>
          </p:cNvPr>
          <p:cNvPicPr>
            <a:picLocks noChangeAspect="1"/>
          </p:cNvPicPr>
          <p:nvPr/>
        </p:nvPicPr>
        <p:blipFill rotWithShape="1">
          <a:blip r:embed="rId2"/>
          <a:srcRect l="16993" t="22154" r="2891" b="6526"/>
          <a:stretch/>
        </p:blipFill>
        <p:spPr>
          <a:xfrm>
            <a:off x="1328738" y="1433513"/>
            <a:ext cx="9767887" cy="4891088"/>
          </a:xfrm>
          <a:prstGeom prst="rect">
            <a:avLst/>
          </a:prstGeom>
        </p:spPr>
      </p:pic>
    </p:spTree>
    <p:extLst>
      <p:ext uri="{BB962C8B-B14F-4D97-AF65-F5344CB8AC3E}">
        <p14:creationId xmlns:p14="http://schemas.microsoft.com/office/powerpoint/2010/main" val="3809306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3ED2715-5311-49C8-BA52-C94A3CA0DDC8}"/>
              </a:ext>
            </a:extLst>
          </p:cNvPr>
          <p:cNvSpPr>
            <a:spLocks noGrp="1"/>
          </p:cNvSpPr>
          <p:nvPr>
            <p:ph type="title"/>
          </p:nvPr>
        </p:nvSpPr>
        <p:spPr>
          <a:xfrm>
            <a:off x="1450392" y="300038"/>
            <a:ext cx="9291215" cy="1049235"/>
          </a:xfrm>
        </p:spPr>
        <p:txBody>
          <a:bodyPr/>
          <a:lstStyle/>
          <a:p>
            <a:r>
              <a:rPr lang="en-US" dirty="0"/>
              <a:t>Data collected from Facebook </a:t>
            </a:r>
            <a:r>
              <a:rPr lang="en-US" dirty="0" err="1"/>
              <a:t>Fanpages</a:t>
            </a:r>
            <a:r>
              <a:rPr lang="en-US" dirty="0"/>
              <a:t>: Inception</a:t>
            </a:r>
          </a:p>
        </p:txBody>
      </p:sp>
      <p:pic>
        <p:nvPicPr>
          <p:cNvPr id="6" name="Picture 5">
            <a:extLst>
              <a:ext uri="{FF2B5EF4-FFF2-40B4-BE49-F238E27FC236}">
                <a16:creationId xmlns:a16="http://schemas.microsoft.com/office/drawing/2014/main" id="{5F9FFCA0-04B7-4F68-8562-463C78C5FB2F}"/>
              </a:ext>
            </a:extLst>
          </p:cNvPr>
          <p:cNvPicPr>
            <a:picLocks noChangeAspect="1"/>
          </p:cNvPicPr>
          <p:nvPr/>
        </p:nvPicPr>
        <p:blipFill rotWithShape="1">
          <a:blip r:embed="rId2"/>
          <a:srcRect l="18477" t="25417" r="13242" b="14027"/>
          <a:stretch/>
        </p:blipFill>
        <p:spPr>
          <a:xfrm>
            <a:off x="962025" y="1371600"/>
            <a:ext cx="9944100" cy="4960673"/>
          </a:xfrm>
          <a:prstGeom prst="rect">
            <a:avLst/>
          </a:prstGeom>
        </p:spPr>
      </p:pic>
    </p:spTree>
    <p:extLst>
      <p:ext uri="{BB962C8B-B14F-4D97-AF65-F5344CB8AC3E}">
        <p14:creationId xmlns:p14="http://schemas.microsoft.com/office/powerpoint/2010/main" val="687433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24F1090-A581-4984-BF00-E474F9D3A060}"/>
              </a:ext>
            </a:extLst>
          </p:cNvPr>
          <p:cNvSpPr>
            <a:spLocks noGrp="1"/>
          </p:cNvSpPr>
          <p:nvPr>
            <p:ph type="title"/>
          </p:nvPr>
        </p:nvSpPr>
        <p:spPr>
          <a:xfrm>
            <a:off x="1351566" y="328269"/>
            <a:ext cx="9291215" cy="1049235"/>
          </a:xfrm>
        </p:spPr>
        <p:txBody>
          <a:bodyPr/>
          <a:lstStyle/>
          <a:p>
            <a:r>
              <a:rPr lang="en-US" dirty="0"/>
              <a:t>Data collected from Facebook </a:t>
            </a:r>
            <a:r>
              <a:rPr lang="en-US" dirty="0" err="1"/>
              <a:t>Fanpages</a:t>
            </a:r>
            <a:r>
              <a:rPr lang="en-US" dirty="0"/>
              <a:t>: 12 years slave</a:t>
            </a:r>
          </a:p>
        </p:txBody>
      </p:sp>
      <p:pic>
        <p:nvPicPr>
          <p:cNvPr id="6" name="Picture 5">
            <a:extLst>
              <a:ext uri="{FF2B5EF4-FFF2-40B4-BE49-F238E27FC236}">
                <a16:creationId xmlns:a16="http://schemas.microsoft.com/office/drawing/2014/main" id="{7EF416C0-86E1-4F14-B11A-165F1664DEDE}"/>
              </a:ext>
            </a:extLst>
          </p:cNvPr>
          <p:cNvPicPr>
            <a:picLocks noChangeAspect="1"/>
          </p:cNvPicPr>
          <p:nvPr/>
        </p:nvPicPr>
        <p:blipFill rotWithShape="1">
          <a:blip r:embed="rId2"/>
          <a:srcRect l="18320" t="28541" r="13164" b="10000"/>
          <a:stretch/>
        </p:blipFill>
        <p:spPr>
          <a:xfrm>
            <a:off x="971548" y="1453639"/>
            <a:ext cx="9848851" cy="4825167"/>
          </a:xfrm>
          <a:prstGeom prst="rect">
            <a:avLst/>
          </a:prstGeom>
        </p:spPr>
      </p:pic>
    </p:spTree>
    <p:extLst>
      <p:ext uri="{BB962C8B-B14F-4D97-AF65-F5344CB8AC3E}">
        <p14:creationId xmlns:p14="http://schemas.microsoft.com/office/powerpoint/2010/main" val="2192106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142F9-9CA6-4775-8515-365837E6BB66}"/>
              </a:ext>
            </a:extLst>
          </p:cNvPr>
          <p:cNvSpPr>
            <a:spLocks noGrp="1"/>
          </p:cNvSpPr>
          <p:nvPr>
            <p:ph type="title"/>
          </p:nvPr>
        </p:nvSpPr>
        <p:spPr>
          <a:xfrm>
            <a:off x="1451579" y="304456"/>
            <a:ext cx="9291215" cy="1049235"/>
          </a:xfrm>
        </p:spPr>
        <p:txBody>
          <a:bodyPr/>
          <a:lstStyle/>
          <a:p>
            <a:r>
              <a:rPr lang="en-US" dirty="0"/>
              <a:t>Twitter data:</a:t>
            </a:r>
          </a:p>
        </p:txBody>
      </p:sp>
      <p:sp>
        <p:nvSpPr>
          <p:cNvPr id="6" name="Content Placeholder 5">
            <a:extLst>
              <a:ext uri="{FF2B5EF4-FFF2-40B4-BE49-F238E27FC236}">
                <a16:creationId xmlns:a16="http://schemas.microsoft.com/office/drawing/2014/main" id="{0B6CF73B-22EA-4A5D-A6F3-8E3E5AC1ED7A}"/>
              </a:ext>
            </a:extLst>
          </p:cNvPr>
          <p:cNvSpPr>
            <a:spLocks noGrp="1"/>
          </p:cNvSpPr>
          <p:nvPr>
            <p:ph idx="1"/>
          </p:nvPr>
        </p:nvSpPr>
        <p:spPr>
          <a:xfrm>
            <a:off x="651479" y="1734745"/>
            <a:ext cx="10816621" cy="4666056"/>
          </a:xfrm>
        </p:spPr>
        <p:txBody>
          <a:bodyPr>
            <a:normAutofit fontScale="55000" lnSpcReduction="20000"/>
          </a:bodyPr>
          <a:lstStyle/>
          <a:p>
            <a:pPr marL="0" indent="0">
              <a:buNone/>
            </a:pPr>
            <a:r>
              <a:rPr lang="en-US" dirty="0"/>
              <a:t>According to the tweets collected about people's movie preferences, it can be seen that the most popular movies were the ones about:</a:t>
            </a:r>
          </a:p>
          <a:p>
            <a:endParaRPr lang="en-US" dirty="0"/>
          </a:p>
          <a:p>
            <a:pPr marL="0" indent="0">
              <a:buNone/>
            </a:pPr>
            <a:r>
              <a:rPr lang="en-US" dirty="0"/>
              <a:t>1. Films that highlight love stories preferably those that are exceptionally emotional. The words 'love', 'beautiful' and 'cry' were associated with these movies.</a:t>
            </a:r>
          </a:p>
          <a:p>
            <a:endParaRPr lang="en-US" dirty="0"/>
          </a:p>
          <a:p>
            <a:pPr marL="0" indent="0">
              <a:buNone/>
            </a:pPr>
            <a:r>
              <a:rPr lang="en-US" dirty="0"/>
              <a:t>2. A specific movie, Black Panther was quite popular during the time the tweets were collected. Along with this, Twitter users talked about comedy movies with storylines revolving around powerful characters and their love interests just as much as they did about Black Panther which means there was a tie between these 2 topics. </a:t>
            </a:r>
          </a:p>
          <a:p>
            <a:endParaRPr lang="en-US" dirty="0"/>
          </a:p>
          <a:p>
            <a:pPr marL="0" indent="0">
              <a:buNone/>
            </a:pPr>
            <a:r>
              <a:rPr lang="en-US" dirty="0"/>
              <a:t>3. The third most popular topic on our customized Twitter search was Marvel and its derivations like </a:t>
            </a:r>
            <a:r>
              <a:rPr lang="en-US" dirty="0" err="1"/>
              <a:t>mcu</a:t>
            </a:r>
            <a:r>
              <a:rPr lang="en-US" dirty="0"/>
              <a:t> which stands for Marvel Cinematic Universe. The words 'first' and 'time' are heavily involved which suggests that movies from this production house are starting to attract a larger audience than they did in the past.</a:t>
            </a:r>
          </a:p>
          <a:p>
            <a:endParaRPr lang="en-US" dirty="0"/>
          </a:p>
          <a:p>
            <a:pPr marL="0" indent="0">
              <a:buNone/>
            </a:pPr>
            <a:r>
              <a:rPr lang="en-US" dirty="0"/>
              <a:t>4. This can be seen as being an extension of the third topic. It was concerned with kids movies, movies about superheroes and movies based on comics. Some of these movies had several sequels as the storyline was too broad to depict in a single film thus explaining the mention of 'collection' in this topic. There was frequent use of the word 'award' which implies that these movies were noticeably successful. </a:t>
            </a:r>
          </a:p>
          <a:p>
            <a:endParaRPr lang="en-US" dirty="0"/>
          </a:p>
          <a:p>
            <a:pPr marL="0" indent="0">
              <a:buNone/>
            </a:pPr>
            <a:r>
              <a:rPr lang="en-US" dirty="0"/>
              <a:t>5. Disney movies were deemed popular by twitter users at the time of data collection. Along with that, movies based on the lives of famous personalities, biographies and autobiographies were a hit. Moreover, movies based on books were also appreciated by the audience. </a:t>
            </a:r>
          </a:p>
        </p:txBody>
      </p:sp>
    </p:spTree>
    <p:extLst>
      <p:ext uri="{BB962C8B-B14F-4D97-AF65-F5344CB8AC3E}">
        <p14:creationId xmlns:p14="http://schemas.microsoft.com/office/powerpoint/2010/main" val="3949796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3A5061-A5FA-47E9-9BAF-0202260ED718}"/>
              </a:ext>
            </a:extLst>
          </p:cNvPr>
          <p:cNvSpPr>
            <a:spLocks noGrp="1"/>
          </p:cNvSpPr>
          <p:nvPr>
            <p:ph type="title"/>
          </p:nvPr>
        </p:nvSpPr>
        <p:spPr>
          <a:xfrm>
            <a:off x="1264797" y="682781"/>
            <a:ext cx="9291215" cy="1049235"/>
          </a:xfrm>
        </p:spPr>
        <p:txBody>
          <a:bodyPr/>
          <a:lstStyle/>
          <a:p>
            <a:r>
              <a:rPr lang="en-US" dirty="0"/>
              <a:t>Results:</a:t>
            </a:r>
          </a:p>
        </p:txBody>
      </p:sp>
      <p:sp>
        <p:nvSpPr>
          <p:cNvPr id="5" name="Content Placeholder 4">
            <a:extLst>
              <a:ext uri="{FF2B5EF4-FFF2-40B4-BE49-F238E27FC236}">
                <a16:creationId xmlns:a16="http://schemas.microsoft.com/office/drawing/2014/main" id="{A6F47CF0-C3C5-4051-9160-23FCF9BD4C7E}"/>
              </a:ext>
            </a:extLst>
          </p:cNvPr>
          <p:cNvSpPr>
            <a:spLocks noGrp="1"/>
          </p:cNvSpPr>
          <p:nvPr>
            <p:ph idx="1"/>
          </p:nvPr>
        </p:nvSpPr>
        <p:spPr>
          <a:xfrm>
            <a:off x="609108" y="1900239"/>
            <a:ext cx="11059509" cy="4224338"/>
          </a:xfrm>
        </p:spPr>
        <p:txBody>
          <a:bodyPr>
            <a:normAutofit/>
          </a:bodyPr>
          <a:lstStyle/>
          <a:p>
            <a:pPr marL="0" indent="0">
              <a:buNone/>
            </a:pPr>
            <a:r>
              <a:rPr lang="en-US" sz="1400" dirty="0"/>
              <a:t>Overall, research on movies from the past decade reveals that for movies to do well and achieve higher box office ranks, they must check at least one of the following boxes:</a:t>
            </a:r>
          </a:p>
          <a:p>
            <a:r>
              <a:rPr lang="en-US" sz="1400" dirty="0"/>
              <a:t>be a Sci-fi movie that uses robust special effects and animations</a:t>
            </a:r>
          </a:p>
          <a:p>
            <a:endParaRPr lang="en-US" sz="1400" dirty="0"/>
          </a:p>
          <a:p>
            <a:r>
              <a:rPr lang="en-US" sz="1400" dirty="0"/>
              <a:t>be a Marvel movie based on their comics </a:t>
            </a:r>
          </a:p>
          <a:p>
            <a:endParaRPr lang="en-US" sz="1400" dirty="0"/>
          </a:p>
          <a:p>
            <a:r>
              <a:rPr lang="en-US" sz="1400" dirty="0"/>
              <a:t>follow a non-fictional plot, one that depicts historical events that are understudied and under-represented</a:t>
            </a:r>
          </a:p>
          <a:p>
            <a:endParaRPr lang="en-US" sz="1400" dirty="0"/>
          </a:p>
          <a:p>
            <a:r>
              <a:rPr lang="en-US" sz="1400" dirty="0"/>
              <a:t>released during the Summer, especially applies to movies that are directed towards young adults</a:t>
            </a:r>
          </a:p>
          <a:p>
            <a:endParaRPr lang="en-US" sz="1400" dirty="0"/>
          </a:p>
          <a:p>
            <a:r>
              <a:rPr lang="en-US" sz="1400" dirty="0"/>
              <a:t>include a star-studded cast which ensures that the audience will watch the movie no matter what the story is like</a:t>
            </a:r>
          </a:p>
        </p:txBody>
      </p:sp>
    </p:spTree>
    <p:extLst>
      <p:ext uri="{BB962C8B-B14F-4D97-AF65-F5344CB8AC3E}">
        <p14:creationId xmlns:p14="http://schemas.microsoft.com/office/powerpoint/2010/main" val="1318552416"/>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9D5"/>
      </a:lt2>
      <a:accent1>
        <a:srgbClr val="FB8C29"/>
      </a:accent1>
      <a:accent2>
        <a:srgbClr val="F2C351"/>
      </a:accent2>
      <a:accent3>
        <a:srgbClr val="D0CBA5"/>
      </a:accent3>
      <a:accent4>
        <a:srgbClr val="A2C476"/>
      </a:accent4>
      <a:accent5>
        <a:srgbClr val="57C293"/>
      </a:accent5>
      <a:accent6>
        <a:srgbClr val="06BFDE"/>
      </a:accent6>
      <a:hlink>
        <a:srgbClr val="FBAE29"/>
      </a:hlink>
      <a:folHlink>
        <a:srgbClr val="EDC47E"/>
      </a:folHlink>
    </a:clrScheme>
    <a:fontScheme name="Gallery">
      <a:majorFont>
        <a:latin typeface="Rockwell" panose="020606030202050204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docProps/app.xml><?xml version="1.0" encoding="utf-8"?>
<Properties xmlns="http://schemas.openxmlformats.org/officeDocument/2006/extended-properties" xmlns:vt="http://schemas.openxmlformats.org/officeDocument/2006/docPropsVTypes">
  <Template>Gallery</Template>
  <TotalTime>1321</TotalTime>
  <Words>484</Words>
  <Application>Microsoft Office PowerPoint</Application>
  <PresentationFormat>Widescreen</PresentationFormat>
  <Paragraphs>31</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Rockwell</vt:lpstr>
      <vt:lpstr>Gallery</vt:lpstr>
      <vt:lpstr>What genres of movies do best in terms of ratings and  revenues?</vt:lpstr>
      <vt:lpstr>Data Collection from IMDB- Sorting according to the Gross US Income:</vt:lpstr>
      <vt:lpstr>Data Collection from IMDB- Sorting according to Ratings:</vt:lpstr>
      <vt:lpstr>Data Collection from IMDB- Sorting according to the Gross US metascore:</vt:lpstr>
      <vt:lpstr>Data collected from Facebook Fan pages: The Force Awakens</vt:lpstr>
      <vt:lpstr>Data collected from Facebook Fanpages: Inception</vt:lpstr>
      <vt:lpstr>Data collected from Facebook Fanpages: 12 years slave</vt:lpstr>
      <vt:lpstr>Twitter data:</vt:lpstr>
      <vt:lpstr>Results:</vt:lpstr>
      <vt:lpstr>application: Using Rotten Tomatoes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future demand and sales of movies:</dc:title>
  <dc:creator>Rida Ahmed</dc:creator>
  <cp:lastModifiedBy>Rida Ahmed</cp:lastModifiedBy>
  <cp:revision>21</cp:revision>
  <dcterms:created xsi:type="dcterms:W3CDTF">2018-05-01T05:57:05Z</dcterms:created>
  <dcterms:modified xsi:type="dcterms:W3CDTF">2018-05-05T20:27:42Z</dcterms:modified>
</cp:coreProperties>
</file>

<file path=docProps/thumbnail.jpeg>
</file>